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60" r:id="rId4"/>
    <p:sldId id="262" r:id="rId5"/>
    <p:sldId id="261" r:id="rId6"/>
    <p:sldId id="263" r:id="rId7"/>
    <p:sldId id="271" r:id="rId8"/>
    <p:sldId id="274" r:id="rId9"/>
    <p:sldId id="266" r:id="rId10"/>
    <p:sldId id="289" r:id="rId11"/>
    <p:sldId id="275" r:id="rId12"/>
    <p:sldId id="285" r:id="rId13"/>
    <p:sldId id="277" r:id="rId14"/>
    <p:sldId id="286" r:id="rId15"/>
    <p:sldId id="278" r:id="rId16"/>
    <p:sldId id="279" r:id="rId17"/>
    <p:sldId id="280" r:id="rId18"/>
    <p:sldId id="281" r:id="rId19"/>
    <p:sldId id="290" r:id="rId20"/>
    <p:sldId id="282" r:id="rId21"/>
    <p:sldId id="283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4F4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88260" autoAdjust="0"/>
  </p:normalViewPr>
  <p:slideViewPr>
    <p:cSldViewPr snapToGrid="0" snapToObjects="1">
      <p:cViewPr varScale="1">
        <p:scale>
          <a:sx n="106" d="100"/>
          <a:sy n="106" d="100"/>
        </p:scale>
        <p:origin x="96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11/12/16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9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</a:t>
            </a:r>
            <a:r>
              <a:rPr lang="en-US" baseline="0" dirty="0"/>
              <a:t>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3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discovered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7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88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5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677366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431183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2040869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657600" y="431881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695223" y="4646869"/>
            <a:ext cx="6801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joeystan@uga.edu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836037" y="1549337"/>
            <a:ext cx="105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amuelcrane.com/" TargetMode="External"/><Relationship Id="rId4" Type="http://schemas.openxmlformats.org/officeDocument/2006/relationships/hyperlink" Target="http://joannadunlap.com/" TargetMode="External"/><Relationship Id="rId5" Type="http://schemas.openxmlformats.org/officeDocument/2006/relationships/hyperlink" Target="http://ahmedmoustafa.com/" TargetMode="External"/><Relationship Id="rId6" Type="http://schemas.openxmlformats.org/officeDocument/2006/relationships/image" Target="../media/image26.png"/><Relationship Id="rId7" Type="http://schemas.microsoft.com/office/2007/relationships/hdphoto" Target="../media/hdphoto5.wdp"/><Relationship Id="rId8" Type="http://schemas.openxmlformats.org/officeDocument/2006/relationships/image" Target="../media/image27.png"/><Relationship Id="rId9" Type="http://schemas.microsoft.com/office/2007/relationships/hdphoto" Target="../media/hdphoto6.wdp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nalytics.google.com/analytics/web/#report/defaultid/a86802921w129097126p13285113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microsoft.com/office/2007/relationships/hdphoto" Target="../media/hdphoto3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cholar.google.com/scholar?hl=en&amp;q=American+English:+dialects+and+variation&amp;btnG=&amp;as_sdt=1,11&amp;as_sdtp=" TargetMode="Externa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Brand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professionalization workshop for grad students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2521" y="2937849"/>
            <a:ext cx="8526959" cy="113877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Dr. Emily McGinn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Digital Humanities Coordinator</a:t>
            </a: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mcginn@uga.edu</a:t>
            </a:r>
          </a:p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DigiLab Reasearch Assistant</a:t>
            </a: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joeystan@uga.edu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2521" y="4579300"/>
            <a:ext cx="8526959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DigiLab, UGA Library</a:t>
            </a:r>
          </a:p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November 11, 2016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r>
              <a:rPr lang="en-US"/>
              <a:t>A non-profit that helps scientists learn where their research is being cited, shared, saved and more</a:t>
            </a:r>
          </a:p>
          <a:p>
            <a:endParaRPr lang="en-US"/>
          </a:p>
          <a:p>
            <a:r>
              <a:rPr lang="en-US"/>
              <a:t>Links all your other accounts together</a:t>
            </a:r>
          </a:p>
          <a:p>
            <a:endParaRPr lang="en-US"/>
          </a:p>
          <a:p>
            <a:r>
              <a:rPr lang="en-US"/>
              <a:t>Tracks who cites, mentions, reads you</a:t>
            </a:r>
          </a:p>
          <a:p>
            <a:endParaRPr lang="en-US" dirty="0"/>
          </a:p>
          <a:p>
            <a:r>
              <a:rPr lang="en-US" dirty="0"/>
              <a:t>$10/month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3399"/>
            <a:ext cx="813323" cy="8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1673018"/>
          </a:xfrm>
        </p:spPr>
        <p:txBody>
          <a:bodyPr numCol="3"/>
          <a:lstStyle/>
          <a:p>
            <a:r>
              <a:rPr lang="en-US" dirty="0"/>
              <a:t>Mendeley</a:t>
            </a:r>
          </a:p>
          <a:p>
            <a:pPr lvl="1"/>
            <a:r>
              <a:rPr lang="en-US" dirty="0"/>
              <a:t>Small, but focused community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Zotero</a:t>
            </a:r>
          </a:p>
          <a:p>
            <a:pPr lvl="1"/>
            <a:r>
              <a:rPr lang="en-US" dirty="0"/>
              <a:t>Mostly citation management</a:t>
            </a:r>
          </a:p>
          <a:p>
            <a:pPr lvl="1"/>
            <a:r>
              <a:rPr lang="en-US" dirty="0"/>
              <a:t>some networking</a:t>
            </a:r>
          </a:p>
          <a:p>
            <a:pPr lvl="1"/>
            <a:endParaRPr lang="en-US" dirty="0"/>
          </a:p>
          <a:p>
            <a:r>
              <a:rPr lang="en-US" dirty="0"/>
              <a:t>LinkedIn</a:t>
            </a:r>
          </a:p>
          <a:p>
            <a:pPr lvl="1"/>
            <a:r>
              <a:rPr lang="en-US" dirty="0"/>
              <a:t>Just make a strong, low-maintenance profile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26" y="3017640"/>
            <a:ext cx="2862072" cy="286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224" y="3017640"/>
            <a:ext cx="2862072" cy="2862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4" y="2990208"/>
            <a:ext cx="2916936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534444"/>
          </a:xfrm>
        </p:spPr>
        <p:txBody>
          <a:bodyPr numCol="3"/>
          <a:lstStyle/>
          <a:p>
            <a:r>
              <a:rPr lang="en-US" dirty="0"/>
              <a:t>Data repositories</a:t>
            </a:r>
          </a:p>
          <a:p>
            <a:endParaRPr lang="en-US" dirty="0"/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r>
              <a:rPr lang="en-US" dirty="0"/>
              <a:t>Slideshows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3" y="2813715"/>
            <a:ext cx="4004441" cy="160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2" y="4220142"/>
            <a:ext cx="3016803" cy="1686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5" y="1968433"/>
            <a:ext cx="3379078" cy="1024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019729" y="2036119"/>
            <a:ext cx="1193924" cy="1193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601" y="1812166"/>
            <a:ext cx="2003097" cy="20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546618" cy="4779256"/>
          </a:xfrm>
        </p:spPr>
        <p:txBody>
          <a:bodyPr/>
          <a:lstStyle/>
          <a:p>
            <a:r>
              <a:rPr lang="en-US" dirty="0"/>
              <a:t>Many profiles to maintain</a:t>
            </a:r>
          </a:p>
          <a:p>
            <a:endParaRPr lang="en-US" dirty="0"/>
          </a:p>
          <a:p>
            <a:r>
              <a:rPr lang="en-US" dirty="0"/>
              <a:t>Information silos</a:t>
            </a:r>
          </a:p>
          <a:p>
            <a:pPr lvl="1"/>
            <a:r>
              <a:rPr lang="en-US" dirty="0"/>
              <a:t>Can’t easily get info back from them</a:t>
            </a:r>
          </a:p>
          <a:p>
            <a:pPr lvl="1"/>
            <a:r>
              <a:rPr lang="en-US" dirty="0"/>
              <a:t>sites don’t talk to each other</a:t>
            </a:r>
          </a:p>
          <a:p>
            <a:endParaRPr lang="en-US" dirty="0"/>
          </a:p>
          <a:p>
            <a:r>
              <a:rPr lang="en-US" dirty="0"/>
              <a:t>Possible solution</a:t>
            </a:r>
          </a:p>
          <a:p>
            <a:pPr lvl="1"/>
            <a:r>
              <a:rPr lang="en-US" dirty="0"/>
              <a:t>Main page: full profile</a:t>
            </a:r>
          </a:p>
          <a:p>
            <a:pPr lvl="1"/>
            <a:r>
              <a:rPr lang="en-US" dirty="0"/>
              <a:t>Other pages</a:t>
            </a:r>
          </a:p>
          <a:p>
            <a:pPr lvl="1"/>
            <a:endParaRPr lang="en-US" dirty="0"/>
          </a:p>
          <a:p>
            <a:r>
              <a:rPr lang="en-US" dirty="0"/>
              <a:t>Later: What should be your main page?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Fatigue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63" y="2069419"/>
            <a:ext cx="594421" cy="5944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99" y="1960642"/>
            <a:ext cx="617049" cy="5787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39" y="2154504"/>
            <a:ext cx="517154" cy="5171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718" y="4057263"/>
            <a:ext cx="740415" cy="7404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174" y="4907212"/>
            <a:ext cx="740415" cy="7404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701" y="4936160"/>
            <a:ext cx="740415" cy="7404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311" y="3975702"/>
            <a:ext cx="740415" cy="7404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000" y="4501802"/>
            <a:ext cx="342314" cy="3423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44" y="4708951"/>
            <a:ext cx="355345" cy="3332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366" y="4501802"/>
            <a:ext cx="297817" cy="2978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08" y="4675671"/>
            <a:ext cx="342314" cy="34231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52" y="4882820"/>
            <a:ext cx="355345" cy="33327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74" y="4675671"/>
            <a:ext cx="297817" cy="29781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46" y="5448087"/>
            <a:ext cx="342314" cy="34231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390" y="5655236"/>
            <a:ext cx="355345" cy="3332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512" y="5448087"/>
            <a:ext cx="297817" cy="2978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750" y="5478181"/>
            <a:ext cx="342314" cy="3423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994" y="5685330"/>
            <a:ext cx="355345" cy="333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116" y="5478181"/>
            <a:ext cx="297817" cy="2978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33" y="2332253"/>
            <a:ext cx="594421" cy="5944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12" y="1715171"/>
            <a:ext cx="594421" cy="5944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423" y="1604037"/>
            <a:ext cx="517154" cy="51715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933" y="2304320"/>
            <a:ext cx="517154" cy="5171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78" y="1381918"/>
            <a:ext cx="617049" cy="5787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02" y="1395429"/>
            <a:ext cx="617049" cy="578724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52" idx="3"/>
          </p:cNvCxnSpPr>
          <p:nvPr/>
        </p:nvCxnSpPr>
        <p:spPr>
          <a:xfrm flipV="1">
            <a:off x="7096133" y="4222383"/>
            <a:ext cx="800185" cy="20508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934511" y="4385359"/>
            <a:ext cx="426970" cy="5613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318" y="2713970"/>
            <a:ext cx="1963056" cy="196305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 flipV="1">
            <a:off x="9526877" y="4345909"/>
            <a:ext cx="348780" cy="6275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9859375" y="3933497"/>
            <a:ext cx="1085653" cy="25639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112" y="1294120"/>
            <a:ext cx="4010393" cy="477925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/>
          <a:srcRect l="38735" t="-2252" r="15771"/>
          <a:stretch/>
        </p:blipFill>
        <p:spPr>
          <a:xfrm>
            <a:off x="7611731" y="1130870"/>
            <a:ext cx="3951074" cy="49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Permanent identifiers for researchers</a:t>
            </a:r>
          </a:p>
          <a:p>
            <a:pPr lvl="1"/>
            <a:r>
              <a:rPr lang="en-US" dirty="0"/>
              <a:t>copy and paste it to your pages</a:t>
            </a:r>
          </a:p>
          <a:p>
            <a:pPr lvl="1"/>
            <a:r>
              <a:rPr lang="mr-IN"/>
              <a:t>orcid.org/0000-0002-9185-0048</a:t>
            </a:r>
            <a:endParaRPr lang="en-US" dirty="0"/>
          </a:p>
          <a:p>
            <a:endParaRPr lang="en-US" dirty="0"/>
          </a:p>
          <a:p>
            <a:r>
              <a:rPr lang="en-US" dirty="0"/>
              <a:t>Help people know it’s you</a:t>
            </a:r>
          </a:p>
          <a:p>
            <a:pPr lvl="1"/>
            <a:r>
              <a:rPr lang="en-US" dirty="0"/>
              <a:t>similar name in your field</a:t>
            </a:r>
          </a:p>
          <a:p>
            <a:pPr lvl="1"/>
            <a:r>
              <a:rPr lang="en-US" dirty="0"/>
              <a:t>common last name</a:t>
            </a:r>
          </a:p>
          <a:p>
            <a:pPr lvl="1"/>
            <a:r>
              <a:rPr lang="en-US" dirty="0"/>
              <a:t>changed name</a:t>
            </a:r>
          </a:p>
          <a:p>
            <a:pPr lvl="1"/>
            <a:endParaRPr lang="en-US" dirty="0"/>
          </a:p>
          <a:p>
            <a:r>
              <a:rPr lang="en-US" dirty="0"/>
              <a:t>Some sites connect with your ORCID record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Orcid</a:t>
            </a:r>
            <a:r>
              <a:rPr lang="en-US" dirty="0"/>
              <a:t>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9054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Some basics</a:t>
            </a:r>
          </a:p>
          <a:p>
            <a:pPr lvl="1"/>
            <a:r>
              <a:rPr lang="en-US" dirty="0"/>
              <a:t>servers and hosting</a:t>
            </a:r>
          </a:p>
          <a:p>
            <a:pPr lvl="1"/>
            <a:r>
              <a:rPr lang="en-US" dirty="0"/>
              <a:t>Cost (in money or skills)</a:t>
            </a:r>
          </a:p>
          <a:p>
            <a:pPr lvl="2"/>
            <a:r>
              <a:rPr lang="en-US" dirty="0"/>
              <a:t>domain name (yourname.com)</a:t>
            </a:r>
          </a:p>
          <a:p>
            <a:pPr lvl="2"/>
            <a:r>
              <a:rPr lang="en-US" dirty="0"/>
              <a:t>formatting, themes, design</a:t>
            </a:r>
          </a:p>
          <a:p>
            <a:pPr lvl="2"/>
            <a:r>
              <a:rPr lang="en-US" dirty="0"/>
              <a:t>googleability (”SEO”)</a:t>
            </a:r>
          </a:p>
          <a:p>
            <a:endParaRPr lang="en-US" dirty="0"/>
          </a:p>
          <a:p>
            <a:r>
              <a:rPr lang="en-US" dirty="0"/>
              <a:t>Don’t rely on a UGA-hosted webpage</a:t>
            </a:r>
          </a:p>
          <a:p>
            <a:pPr lvl="1"/>
            <a:r>
              <a:rPr lang="en-US" dirty="0"/>
              <a:t>little control over content</a:t>
            </a:r>
          </a:p>
          <a:p>
            <a:pPr lvl="1"/>
            <a:r>
              <a:rPr lang="en-US" dirty="0"/>
              <a:t>no control over appearance</a:t>
            </a:r>
          </a:p>
          <a:p>
            <a:pPr lvl="1"/>
            <a:r>
              <a:rPr lang="en-US" dirty="0"/>
              <a:t>can’t host PDFs and other files</a:t>
            </a:r>
          </a:p>
          <a:p>
            <a:pPr lvl="1"/>
            <a:r>
              <a:rPr lang="en-US" dirty="0"/>
              <a:t>no teaching, mentoring, service, etc.</a:t>
            </a:r>
          </a:p>
          <a:p>
            <a:pPr lvl="1"/>
            <a:endParaRPr lang="en-US" dirty="0"/>
          </a:p>
          <a:p>
            <a:r>
              <a:rPr lang="en-US" dirty="0"/>
              <a:t>A domain name (yourname.com) will cost you</a:t>
            </a:r>
          </a:p>
          <a:p>
            <a:pPr lvl="1"/>
            <a:r>
              <a:rPr lang="en-US" dirty="0"/>
              <a:t>but only (as little as) $10/year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1180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US" dirty="0"/>
              <a:t>Square Space</a:t>
            </a:r>
          </a:p>
          <a:p>
            <a:pPr lvl="1"/>
            <a:r>
              <a:rPr lang="en-US" dirty="0"/>
              <a:t>out-of-the-box, drag-and-drop</a:t>
            </a:r>
          </a:p>
          <a:p>
            <a:pPr lvl="1"/>
            <a:r>
              <a:rPr lang="en-US" dirty="0"/>
              <a:t>good themes</a:t>
            </a:r>
          </a:p>
          <a:p>
            <a:pPr lvl="1"/>
            <a:r>
              <a:rPr lang="en-US" dirty="0"/>
              <a:t>customizable</a:t>
            </a:r>
          </a:p>
          <a:p>
            <a:pPr lvl="1"/>
            <a:r>
              <a:rPr lang="en-US" dirty="0"/>
              <a:t>Google finds it</a:t>
            </a:r>
          </a:p>
          <a:p>
            <a:pPr lvl="1"/>
            <a:r>
              <a:rPr lang="en-US" dirty="0"/>
              <a:t>built-in blogging</a:t>
            </a:r>
          </a:p>
          <a:p>
            <a:pPr lvl="1"/>
            <a:r>
              <a:rPr lang="en-US" dirty="0">
                <a:hlinkClick r:id="rId3"/>
              </a:rPr>
              <a:t>example</a:t>
            </a:r>
            <a:endParaRPr lang="en-US" dirty="0"/>
          </a:p>
          <a:p>
            <a:pPr lvl="1"/>
            <a:r>
              <a:rPr lang="en-US" dirty="0"/>
              <a:t>$10+/month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WordPress</a:t>
            </a:r>
          </a:p>
          <a:p>
            <a:pPr lvl="1"/>
            <a:r>
              <a:rPr lang="en-US" dirty="0"/>
              <a:t>good themes</a:t>
            </a:r>
          </a:p>
          <a:p>
            <a:pPr lvl="1"/>
            <a:r>
              <a:rPr lang="en-US" dirty="0"/>
              <a:t>Google finds it</a:t>
            </a:r>
          </a:p>
          <a:p>
            <a:pPr lvl="1"/>
            <a:r>
              <a:rPr lang="en-US" dirty="0"/>
              <a:t>primarily blogging, though other pages possible</a:t>
            </a:r>
          </a:p>
          <a:p>
            <a:pPr lvl="1"/>
            <a:r>
              <a:rPr lang="en-US" dirty="0"/>
              <a:t>less control over aesthetics</a:t>
            </a:r>
          </a:p>
          <a:p>
            <a:pPr lvl="1"/>
            <a:r>
              <a:rPr lang="en-US" dirty="0">
                <a:hlinkClick r:id="rId4"/>
              </a:rPr>
              <a:t>example</a:t>
            </a:r>
            <a:endParaRPr lang="en-US" dirty="0"/>
          </a:p>
          <a:p>
            <a:pPr lvl="1"/>
            <a:r>
              <a:rPr lang="en-US" dirty="0"/>
              <a:t>free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 pages</a:t>
            </a:r>
          </a:p>
          <a:p>
            <a:pPr lvl="1"/>
            <a:r>
              <a:rPr lang="en-US" dirty="0"/>
              <a:t>tech-savvy</a:t>
            </a:r>
          </a:p>
          <a:p>
            <a:pPr lvl="1"/>
            <a:r>
              <a:rPr lang="en-US" dirty="0"/>
              <a:t>Jekyll, CSS, Markdown</a:t>
            </a:r>
          </a:p>
          <a:p>
            <a:pPr lvl="1"/>
            <a:r>
              <a:rPr lang="en-US" dirty="0"/>
              <a:t>complete control</a:t>
            </a:r>
          </a:p>
          <a:p>
            <a:pPr lvl="1"/>
            <a:r>
              <a:rPr lang="en-US" dirty="0"/>
              <a:t>not as easily googleable</a:t>
            </a:r>
          </a:p>
          <a:p>
            <a:pPr lvl="1"/>
            <a:r>
              <a:rPr lang="en-US" dirty="0">
                <a:hlinkClick r:id="rId5"/>
              </a:rPr>
              <a:t>example</a:t>
            </a:r>
            <a:endParaRPr lang="en-US" dirty="0"/>
          </a:p>
          <a:p>
            <a:pPr lvl="1"/>
            <a:r>
              <a:rPr lang="en-US" dirty="0"/>
              <a:t>free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500" y1="43750" x2="37500" y2="43750"/>
                        <a14:foregroundMark x1="44333" y1="44107" x2="44333" y2="44107"/>
                        <a14:foregroundMark x1="55000" y1="54286" x2="55000" y2="54286"/>
                      </a14:backgroundRemoval>
                    </a14:imgEffect>
                  </a14:imgLayer>
                </a14:imgProps>
              </a:ext>
            </a:extLst>
          </a:blip>
          <a:srcRect l="31413" t="30094" r="30779" b="31010"/>
          <a:stretch/>
        </p:blipFill>
        <p:spPr>
          <a:xfrm>
            <a:off x="1591683" y="4863485"/>
            <a:ext cx="1267771" cy="1217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852" y="4932240"/>
            <a:ext cx="1079803" cy="10798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01938" y="4932240"/>
            <a:ext cx="1193924" cy="11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Essential components</a:t>
            </a:r>
          </a:p>
          <a:p>
            <a:pPr lvl="1"/>
            <a:r>
              <a:rPr lang="en-US" dirty="0"/>
              <a:t>short bio</a:t>
            </a:r>
          </a:p>
          <a:p>
            <a:pPr lvl="1"/>
            <a:r>
              <a:rPr lang="en-US" dirty="0"/>
              <a:t>recent photo</a:t>
            </a:r>
          </a:p>
          <a:p>
            <a:pPr lvl="1"/>
            <a:r>
              <a:rPr lang="en-US" dirty="0"/>
              <a:t>interests</a:t>
            </a:r>
          </a:p>
          <a:p>
            <a:pPr lvl="1"/>
            <a:r>
              <a:rPr lang="en-US" dirty="0"/>
              <a:t>teaching materials</a:t>
            </a:r>
          </a:p>
          <a:p>
            <a:pPr lvl="1"/>
            <a:r>
              <a:rPr lang="en-US" dirty="0"/>
              <a:t>contact</a:t>
            </a:r>
          </a:p>
          <a:p>
            <a:pPr lvl="1"/>
            <a:r>
              <a:rPr lang="en-US" dirty="0"/>
              <a:t>CV</a:t>
            </a:r>
          </a:p>
          <a:p>
            <a:pPr lvl="1"/>
            <a:r>
              <a:rPr lang="en-US" dirty="0"/>
              <a:t>important work</a:t>
            </a:r>
          </a:p>
          <a:p>
            <a:pPr lvl="1"/>
            <a:endParaRPr lang="en-US" dirty="0"/>
          </a:p>
          <a:p>
            <a:r>
              <a:rPr lang="en-US" dirty="0"/>
              <a:t>Optional material</a:t>
            </a:r>
          </a:p>
          <a:p>
            <a:pPr lvl="1"/>
            <a:r>
              <a:rPr lang="en-US" dirty="0"/>
              <a:t>list of all your works</a:t>
            </a:r>
          </a:p>
          <a:p>
            <a:pPr lvl="1"/>
            <a:r>
              <a:rPr lang="en-US" dirty="0"/>
              <a:t>personal interests/hobbies</a:t>
            </a:r>
          </a:p>
          <a:p>
            <a:r>
              <a:rPr lang="en-US" dirty="0"/>
              <a:t>Blog</a:t>
            </a:r>
          </a:p>
          <a:p>
            <a:pPr lvl="1"/>
            <a:r>
              <a:rPr lang="en-US" dirty="0"/>
              <a:t>shameless self-promotion</a:t>
            </a:r>
          </a:p>
          <a:p>
            <a:pPr lvl="1"/>
            <a:r>
              <a:rPr lang="en-US" dirty="0"/>
              <a:t>works in progress (not final results yet)</a:t>
            </a:r>
          </a:p>
          <a:p>
            <a:pPr lvl="1"/>
            <a:r>
              <a:rPr lang="en-US" dirty="0"/>
              <a:t>commenting on others’ work</a:t>
            </a:r>
          </a:p>
          <a:p>
            <a:pPr lvl="1"/>
            <a:r>
              <a:rPr lang="en-US" dirty="0"/>
              <a:t>community outreach</a:t>
            </a:r>
          </a:p>
          <a:p>
            <a:pPr lvl="1"/>
            <a:r>
              <a:rPr lang="en-US" dirty="0"/>
              <a:t>event promotion</a:t>
            </a:r>
          </a:p>
          <a:p>
            <a:pPr lvl="1"/>
            <a:r>
              <a:rPr lang="en-US" dirty="0"/>
              <a:t>explain your work to laypeople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8514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Tracks everything you’d ever want</a:t>
            </a:r>
          </a:p>
          <a:p>
            <a:r>
              <a:rPr lang="en-US" dirty="0"/>
              <a:t>Takes some computer know-how </a:t>
            </a:r>
          </a:p>
          <a:p>
            <a:endParaRPr lang="en-US"/>
          </a:p>
          <a:p>
            <a:r>
              <a:rPr lang="en-US"/>
              <a:t>Live demonstration (and shameless self-promotion…)</a:t>
            </a:r>
          </a:p>
          <a:p>
            <a:r>
              <a:rPr lang="en-US">
                <a:hlinkClick r:id="rId2"/>
              </a:rPr>
              <a:t>https://analytics.google.com/analytics/web/#report/defaultid/a86802921w129097126p132851130/</a:t>
            </a:r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5311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14408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555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381297" cy="4779256"/>
          </a:xfrm>
        </p:spPr>
        <p:txBody>
          <a:bodyPr numCol="1"/>
          <a:lstStyle/>
          <a:p>
            <a:r>
              <a:rPr lang="en-US" dirty="0"/>
              <a:t>Say what you want, Twitter is useful</a:t>
            </a:r>
          </a:p>
          <a:p>
            <a:endParaRPr lang="en-US" dirty="0"/>
          </a:p>
          <a:p>
            <a:r>
              <a:rPr lang="en-US" dirty="0"/>
              <a:t>What do researchers use Twitter for?</a:t>
            </a:r>
          </a:p>
          <a:p>
            <a:pPr lvl="1"/>
            <a:r>
              <a:rPr lang="en-US" dirty="0"/>
              <a:t>drafts, preprints</a:t>
            </a:r>
          </a:p>
          <a:p>
            <a:pPr lvl="1"/>
            <a:r>
              <a:rPr lang="en-US" dirty="0"/>
              <a:t>works in progress via blog posts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news, announcements</a:t>
            </a:r>
          </a:p>
          <a:p>
            <a:pPr lvl="1"/>
            <a:r>
              <a:rPr lang="en-US" dirty="0"/>
              <a:t>live tweeting conferences</a:t>
            </a:r>
          </a:p>
          <a:p>
            <a:pPr lvl="1"/>
            <a:r>
              <a:rPr lang="en-US" dirty="0"/>
              <a:t>slides, handouts</a:t>
            </a:r>
          </a:p>
          <a:p>
            <a:pPr lvl="1"/>
            <a:r>
              <a:rPr lang="en-US" dirty="0"/>
              <a:t>conversations</a:t>
            </a:r>
          </a:p>
          <a:p>
            <a:pPr lvl="1"/>
            <a:r>
              <a:rPr lang="en-US" dirty="0"/>
              <a:t>other cool stuff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73"/>
            <a:ext cx="841749" cy="841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84" y="1116722"/>
            <a:ext cx="4727409" cy="540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2" y="1109411"/>
            <a:ext cx="4727409" cy="5407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82" y="1124030"/>
            <a:ext cx="4714630" cy="53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Listservs</a:t>
            </a:r>
          </a:p>
          <a:p>
            <a:pPr lvl="1"/>
            <a:r>
              <a:rPr lang="en-US"/>
              <a:t>Digital humanities</a:t>
            </a:r>
          </a:p>
          <a:p>
            <a:pPr lvl="1"/>
            <a:r>
              <a:rPr lang="en-US"/>
              <a:t>Slavic and East European Languages and Literatures List</a:t>
            </a:r>
          </a:p>
          <a:p>
            <a:pPr lvl="1"/>
            <a:r>
              <a:rPr lang="en-US"/>
              <a:t>SOCNET: The Social Networks Listserv</a:t>
            </a:r>
          </a:p>
          <a:p>
            <a:endParaRPr lang="en-US"/>
          </a:p>
          <a:p>
            <a:r>
              <a:rPr lang="en-US"/>
              <a:t>Coffee breaks at conferences</a:t>
            </a:r>
          </a:p>
          <a:p>
            <a:pPr lvl="1"/>
            <a:r>
              <a:rPr lang="en-US"/>
              <a:t>sociolinguistics 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Hidden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18994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7795491" cy="4779256"/>
          </a:xfrm>
        </p:spPr>
        <p:txBody>
          <a:bodyPr/>
          <a:lstStyle/>
          <a:p>
            <a:r>
              <a:rPr lang="en-US" dirty="0"/>
              <a:t>ImpactStory’s 30-Day Impact Challenge</a:t>
            </a:r>
          </a:p>
          <a:p>
            <a:pPr lvl="1"/>
            <a:r>
              <a:rPr lang="en-US" dirty="0"/>
              <a:t>series of blog posts</a:t>
            </a:r>
          </a:p>
          <a:p>
            <a:pPr lvl="1"/>
            <a:r>
              <a:rPr lang="en-US" dirty="0"/>
              <a:t>available as a (200+ page) pdf</a:t>
            </a:r>
          </a:p>
          <a:p>
            <a:pPr lvl="2"/>
            <a:r>
              <a:rPr lang="en-US" dirty="0"/>
              <a:t>http://blog.impactstory.org/research-impact-challenge-ebook/</a:t>
            </a:r>
          </a:p>
          <a:p>
            <a:pPr lvl="1"/>
            <a:r>
              <a:rPr lang="en-US" dirty="0"/>
              <a:t>very thorough and detailed</a:t>
            </a:r>
          </a:p>
          <a:p>
            <a:pPr lvl="1"/>
            <a:r>
              <a:rPr lang="en-US" dirty="0"/>
              <a:t>highly recommedned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14" y="1049252"/>
            <a:ext cx="4153075" cy="53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networking site for academics</a:t>
            </a:r>
          </a:p>
          <a:p>
            <a:pPr lvl="1"/>
            <a:r>
              <a:rPr lang="en-US" dirty="0"/>
              <a:t>30 million users</a:t>
            </a:r>
          </a:p>
          <a:p>
            <a:pPr lvl="1"/>
            <a:r>
              <a:rPr lang="en-US" dirty="0"/>
              <a:t>The LinkedIn for smart people</a:t>
            </a:r>
          </a:p>
          <a:p>
            <a:endParaRPr lang="en-US" dirty="0"/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connect with other researchers</a:t>
            </a:r>
          </a:p>
          <a:p>
            <a:pPr lvl="1"/>
            <a:r>
              <a:rPr lang="en-US" dirty="0"/>
              <a:t>read each others’ papers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free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Academia.edu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8" y="1346908"/>
            <a:ext cx="4510840" cy="4715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52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169891" cy="4779256"/>
          </a:xfrm>
        </p:spPr>
        <p:txBody>
          <a:bodyPr/>
          <a:lstStyle/>
          <a:p>
            <a:r>
              <a:rPr lang="en-US"/>
              <a:t>Academia.edu</a:t>
            </a:r>
            <a:r>
              <a:rPr lang="en-US" dirty="0"/>
              <a:t> keeps track of people, papers, and topics you’re interested in.</a:t>
            </a:r>
          </a:p>
          <a:p>
            <a:pPr lvl="1"/>
            <a:r>
              <a:rPr lang="en-US" dirty="0"/>
              <a:t>Papers you might like</a:t>
            </a:r>
          </a:p>
          <a:p>
            <a:pPr lvl="1"/>
            <a:r>
              <a:rPr lang="en-US" dirty="0"/>
              <a:t>New uploads</a:t>
            </a:r>
          </a:p>
          <a:p>
            <a:pPr lvl="1"/>
            <a:r>
              <a:rPr lang="en-US" dirty="0"/>
              <a:t>Who is reading what</a:t>
            </a:r>
          </a:p>
          <a:p>
            <a:endParaRPr lang="en-US" dirty="0"/>
          </a:p>
          <a:p>
            <a:r>
              <a:rPr lang="en-US" dirty="0"/>
              <a:t>Suggested jobs, people, topics</a:t>
            </a:r>
          </a:p>
          <a:p>
            <a:endParaRPr lang="en-US" dirty="0"/>
          </a:p>
          <a:p>
            <a:r>
              <a:rPr lang="en-US" dirty="0"/>
              <a:t>Notifications when people you follow upload something new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8" y="1346908"/>
            <a:ext cx="4510840" cy="471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47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059055" cy="4779256"/>
          </a:xfrm>
        </p:spPr>
        <p:txBody>
          <a:bodyPr/>
          <a:lstStyle/>
          <a:p>
            <a:r>
              <a:rPr lang="en-US" dirty="0"/>
              <a:t>Upload papers, presentations, drafts</a:t>
            </a:r>
          </a:p>
          <a:p>
            <a:pPr lvl="1"/>
            <a:r>
              <a:rPr lang="en-US" dirty="0"/>
              <a:t>upload your CV</a:t>
            </a:r>
          </a:p>
          <a:p>
            <a:pPr lvl="1"/>
            <a:r>
              <a:rPr lang="en-US" dirty="0"/>
              <a:t>abstracts, full text, slides, posters, links</a:t>
            </a:r>
          </a:p>
          <a:p>
            <a:pPr lvl="1"/>
            <a:endParaRPr lang="en-US" dirty="0"/>
          </a:p>
          <a:p>
            <a:r>
              <a:rPr lang="en-US" dirty="0"/>
              <a:t>GoogleScholar picks up on it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time, paper, city, link</a:t>
            </a:r>
          </a:p>
          <a:p>
            <a:pPr lvl="1"/>
            <a:r>
              <a:rPr lang="en-US" dirty="0"/>
              <a:t>weekly summaries</a:t>
            </a:r>
          </a:p>
          <a:p>
            <a:pPr lvl="1"/>
            <a:r>
              <a:rPr lang="en-US" dirty="0"/>
              <a:t>notifications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9"/>
            <a:ext cx="4731743" cy="4946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8"/>
            <a:ext cx="4731743" cy="4946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33" y="1271731"/>
            <a:ext cx="4723867" cy="4937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81" y="1263498"/>
            <a:ext cx="2786293" cy="4960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Uploading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publishing open access</a:t>
                </a:r>
              </a:p>
              <a:p>
                <a:pPr lvl="1"/>
                <a:r>
                  <a:rPr lang="en-US" dirty="0"/>
                  <a:t>People can upload anything (like term papers…)</a:t>
                </a:r>
              </a:p>
              <a:p>
                <a:endParaRPr lang="en-US" dirty="0"/>
              </a:p>
              <a:p>
                <a:r>
                  <a:rPr lang="en-US" dirty="0"/>
                  <a:t>It’s for profit and they can sell your data</a:t>
                </a:r>
              </a:p>
              <a:p>
                <a:pPr lvl="1"/>
                <a:r>
                  <a:rPr lang="en-US" dirty="0"/>
                  <a:t>not sure how they got the .edu domain</a:t>
                </a:r>
              </a:p>
              <a:p>
                <a:endParaRPr lang="en-US" dirty="0"/>
              </a:p>
              <a:p>
                <a:r>
                  <a:rPr lang="en-US" dirty="0"/>
                  <a:t>Not permanent</a:t>
                </a:r>
              </a:p>
              <a:p>
                <a:pPr lvl="1"/>
                <a:r>
                  <a:rPr lang="en-US" dirty="0"/>
                  <a:t>Take-down notices from publishers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Criticisms for offering to promote your work for a fee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11" t="-9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0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921829" cy="4779256"/>
          </a:xfrm>
        </p:spPr>
        <p:txBody>
          <a:bodyPr numCol="1"/>
          <a:lstStyle/>
          <a:p>
            <a:r>
              <a:rPr lang="en-US" dirty="0"/>
              <a:t>Social networking site for scientists</a:t>
            </a:r>
          </a:p>
          <a:p>
            <a:pPr lvl="1"/>
            <a:r>
              <a:rPr lang="en-US" dirty="0"/>
              <a:t>9 million users </a:t>
            </a:r>
          </a:p>
          <a:p>
            <a:pPr lvl="1"/>
            <a:r>
              <a:rPr lang="en-US" dirty="0"/>
              <a:t>more international researchers</a:t>
            </a:r>
          </a:p>
          <a:p>
            <a:endParaRPr lang="en-US" dirty="0"/>
          </a:p>
          <a:p>
            <a:r>
              <a:rPr lang="en-US" dirty="0"/>
              <a:t>Lots of overlap with Academia.edu</a:t>
            </a:r>
          </a:p>
          <a:p>
            <a:pPr lvl="1"/>
            <a:r>
              <a:rPr lang="en-US" dirty="0"/>
              <a:t>Upload papers</a:t>
            </a:r>
          </a:p>
          <a:p>
            <a:pPr lvl="1"/>
            <a:r>
              <a:rPr lang="en-US" dirty="0"/>
              <a:t>Follow people and interests</a:t>
            </a:r>
          </a:p>
          <a:p>
            <a:pPr lvl="1"/>
            <a:r>
              <a:rPr lang="en-US" dirty="0"/>
              <a:t>Collaboration, feedback, commenting</a:t>
            </a:r>
          </a:p>
          <a:p>
            <a:pPr lvl="1"/>
            <a:endParaRPr lang="en-US" dirty="0"/>
          </a:p>
          <a:p>
            <a:r>
              <a:rPr lang="en-US" dirty="0"/>
              <a:t>Networks based on citations, co-authors</a:t>
            </a:r>
          </a:p>
          <a:p>
            <a:pPr lvl="1"/>
            <a:r>
              <a:rPr lang="en-US" dirty="0"/>
              <a:t>More people-based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8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  <a:p>
            <a:pPr lvl="1"/>
            <a:r>
              <a:rPr lang="en-US" dirty="0"/>
              <a:t>similar to Academia.edu</a:t>
            </a:r>
          </a:p>
          <a:p>
            <a:pPr lvl="1"/>
            <a:r>
              <a:rPr lang="en-US" dirty="0"/>
              <a:t>institutions instead of cities</a:t>
            </a:r>
          </a:p>
          <a:p>
            <a:pPr lvl="1"/>
            <a:r>
              <a:rPr lang="en-US" dirty="0"/>
              <a:t>number of citations</a:t>
            </a:r>
          </a:p>
          <a:p>
            <a:endParaRPr lang="en-US" dirty="0"/>
          </a:p>
          <a:p>
            <a:r>
              <a:rPr lang="en-US" dirty="0"/>
              <a:t>Criticisms</a:t>
            </a:r>
          </a:p>
          <a:p>
            <a:pPr lvl="1"/>
            <a:r>
              <a:rPr lang="en-US" dirty="0"/>
              <a:t>Spam invites to your co-authors</a:t>
            </a:r>
          </a:p>
          <a:p>
            <a:pPr lvl="1"/>
            <a:r>
              <a:rPr lang="en-US" dirty="0"/>
              <a:t>Automatically creates full-fledged accounts</a:t>
            </a:r>
          </a:p>
          <a:p>
            <a:pPr lvl="1"/>
            <a:r>
              <a:rPr lang="en-US" dirty="0"/>
              <a:t>Questionably-inflated citation counter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7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demonstration with </a:t>
            </a:r>
            <a:r>
              <a:rPr lang="en-US" dirty="0">
                <a:hlinkClick r:id="rId2"/>
              </a:rPr>
              <a:t>“American English: dialects and variation”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Adding material</a:t>
            </a:r>
          </a:p>
          <a:p>
            <a:pPr lvl="1"/>
            <a:r>
              <a:rPr lang="en-US" dirty="0"/>
              <a:t>sometimes automated, but manual work required</a:t>
            </a:r>
          </a:p>
          <a:p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Dirty data</a:t>
            </a:r>
          </a:p>
          <a:p>
            <a:pPr lvl="1"/>
            <a:r>
              <a:rPr lang="en-US" dirty="0"/>
              <a:t>Questionable citation counter</a:t>
            </a:r>
          </a:p>
          <a:p>
            <a:pPr lvl="2"/>
            <a:r>
              <a:rPr lang="en-US" dirty="0"/>
              <a:t>pulled from any source</a:t>
            </a:r>
          </a:p>
          <a:p>
            <a:pPr lvl="2"/>
            <a:r>
              <a:rPr lang="en-US" dirty="0"/>
              <a:t>easy to inflate with fake publications</a:t>
            </a:r>
          </a:p>
          <a:p>
            <a:pPr lvl="1"/>
            <a:r>
              <a:rPr lang="en-US" dirty="0"/>
              <a:t>Threat of disappearing at any time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794"/>
            <a:ext cx="792928" cy="7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ue" id="{0F639B5D-A259-5F45-A821-FF91D2D87FD7}" vid="{EB804BE8-6243-5D46-AE8C-7687964F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Yourself</Template>
  <TotalTime>2663</TotalTime>
  <Words>799</Words>
  <Application>Microsoft Macintosh PowerPoint</Application>
  <PresentationFormat>Widescreen</PresentationFormat>
  <Paragraphs>290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Avenir Book</vt:lpstr>
      <vt:lpstr>Calibri</vt:lpstr>
      <vt:lpstr>Cambria Math</vt:lpstr>
      <vt:lpstr>Garamond</vt:lpstr>
      <vt:lpstr>Arial</vt:lpstr>
      <vt:lpstr>UGA</vt:lpstr>
      <vt:lpstr>PowerPoint Presentation</vt:lpstr>
      <vt:lpstr>PowerPoint Presentation</vt:lpstr>
      <vt:lpstr>Academia.edu</vt:lpstr>
      <vt:lpstr>Academia.edu</vt:lpstr>
      <vt:lpstr>Academia.edu</vt:lpstr>
      <vt:lpstr>Academia.edu</vt:lpstr>
      <vt:lpstr>ResearchGate</vt:lpstr>
      <vt:lpstr>ResearchGate</vt:lpstr>
      <vt:lpstr>Google Scholar</vt:lpstr>
      <vt:lpstr>Impact Story</vt:lpstr>
      <vt:lpstr>Others</vt:lpstr>
      <vt:lpstr>Share Your Work</vt:lpstr>
      <vt:lpstr>Profile Fatigue</vt:lpstr>
      <vt:lpstr>Orcid Identifier</vt:lpstr>
      <vt:lpstr>PowerPoint Presentation</vt:lpstr>
      <vt:lpstr>Personal Website</vt:lpstr>
      <vt:lpstr>Personal Website</vt:lpstr>
      <vt:lpstr>Personal Website</vt:lpstr>
      <vt:lpstr>Google Analytics</vt:lpstr>
      <vt:lpstr>PowerPoint Presentation</vt:lpstr>
      <vt:lpstr>Twitter</vt:lpstr>
      <vt:lpstr>Other Hidden Places</vt:lpstr>
      <vt:lpstr>Credits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51</cp:revision>
  <dcterms:created xsi:type="dcterms:W3CDTF">2016-10-24T21:59:38Z</dcterms:created>
  <dcterms:modified xsi:type="dcterms:W3CDTF">2016-11-13T00:53:06Z</dcterms:modified>
</cp:coreProperties>
</file>